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77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68" r:id="rId18"/>
    <p:sldId id="270" r:id="rId19"/>
    <p:sldId id="272" r:id="rId20"/>
    <p:sldId id="275" r:id="rId21"/>
    <p:sldId id="274" r:id="rId22"/>
    <p:sldId id="273" r:id="rId23"/>
    <p:sldId id="276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B39FD-B362-46B2-94DA-C06C98AACF21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911F6-4416-4123-818E-49DD9DBB9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736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502D-7D8D-46D2-B703-ABF9FDD694FE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4E41-B9F2-45FA-B4E5-BD591608AA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715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5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29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8612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1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8287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8997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98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13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6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3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1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8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5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2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28.11.2016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1C4A-4870-4BB3-8183-B43A52272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50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Wi-F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informatics.org/" TargetMode="External"/><Relationship Id="rId2" Type="http://schemas.openxmlformats.org/officeDocument/2006/relationships/hyperlink" Target="http://www.ioi2016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i-junior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informatics.org/a_d_m/isc/iscdocuments/ioi-syllabu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95078" y="2008007"/>
            <a:ext cx="8791575" cy="2387600"/>
          </a:xfrm>
        </p:spPr>
        <p:txBody>
          <a:bodyPr>
            <a:normAutofit/>
          </a:bodyPr>
          <a:lstStyle/>
          <a:p>
            <a:r>
              <a:rPr lang="ru-RU" dirty="0"/>
              <a:t>Всероссийская олимпиада по информатике: 30 </a:t>
            </a:r>
            <a:r>
              <a:rPr lang="ru-RU"/>
              <a:t>лет истории УСПЕХА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13709" y="4527442"/>
            <a:ext cx="8791575" cy="1655762"/>
          </a:xfrm>
        </p:spPr>
        <p:txBody>
          <a:bodyPr/>
          <a:lstStyle/>
          <a:p>
            <a:r>
              <a:rPr lang="ru-RU" dirty="0"/>
              <a:t>В.М. Кирюхин, Председатель Центральной предметно-методической комиссии по информатике </a:t>
            </a:r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2313709" y="6324599"/>
            <a:ext cx="9149263" cy="365125"/>
          </a:xfrm>
        </p:spPr>
        <p:txBody>
          <a:bodyPr/>
          <a:lstStyle/>
          <a:p>
            <a:r>
              <a:rPr lang="ru-RU"/>
              <a:t>28.11.2016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4750253" y="6324598"/>
            <a:ext cx="5124886" cy="365125"/>
          </a:xfrm>
        </p:spPr>
        <p:txBody>
          <a:bodyPr/>
          <a:lstStyle/>
          <a:p>
            <a:r>
              <a:rPr lang="en-US" sz="2400" dirty="0"/>
              <a:t>http://inf-olymp.ru/ </a:t>
            </a:r>
            <a:endParaRPr lang="ru-RU" sz="2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213093" y="6324599"/>
            <a:ext cx="771089" cy="365125"/>
          </a:xfrm>
        </p:spPr>
        <p:txBody>
          <a:bodyPr/>
          <a:lstStyle/>
          <a:p>
            <a:fld id="{81531C4A-4870-4BB3-8183-B43A52272B2F}" type="slidenum">
              <a:rPr lang="ru-RU" smtClean="0"/>
              <a:t>1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6493" y="137877"/>
            <a:ext cx="4275267" cy="17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8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ВсОШ</a:t>
            </a:r>
            <a:r>
              <a:rPr lang="ru-RU" dirty="0"/>
              <a:t> по информатике: 1997-1999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Санкт-Петербург, площадка олимпиады- Аничков Лицей</a:t>
            </a:r>
          </a:p>
          <a:p>
            <a:r>
              <a:rPr lang="ru-RU" dirty="0"/>
              <a:t>1997- 102 школьника, 69 регионов РФ/ 1998- 115 школьников, 69 регионов РФ/ 1999- 134 школьника, 59 регионов РФ</a:t>
            </a:r>
          </a:p>
          <a:p>
            <a:r>
              <a:rPr lang="ru-RU" dirty="0"/>
              <a:t>1999 год - На этой олимпиаде проверка решений участников впервые осуществлялась по тестам с помощью полноценной автоматизированной системы тестирования.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66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88973"/>
            <a:ext cx="9905998" cy="1478570"/>
          </a:xfrm>
        </p:spPr>
        <p:txBody>
          <a:bodyPr/>
          <a:lstStyle/>
          <a:p>
            <a:r>
              <a:rPr lang="ru-RU" dirty="0" err="1"/>
              <a:t>ВсОШ</a:t>
            </a:r>
            <a:r>
              <a:rPr lang="ru-RU" dirty="0"/>
              <a:t>: 2000-2007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67543"/>
            <a:ext cx="9905999" cy="412205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2000 – Троицк (МО),  центр «</a:t>
            </a:r>
            <a:r>
              <a:rPr lang="ru-RU" dirty="0" err="1"/>
              <a:t>Байтик</a:t>
            </a:r>
            <a:r>
              <a:rPr lang="ru-RU" dirty="0"/>
              <a:t>», 125 школьников из 63 регионов РФ</a:t>
            </a:r>
          </a:p>
          <a:p>
            <a:r>
              <a:rPr lang="ru-RU" dirty="0"/>
              <a:t>2001- Екатеринбург (Свердловская область), 130 школьников, 64 региона РФ</a:t>
            </a:r>
          </a:p>
          <a:p>
            <a:r>
              <a:rPr lang="ru-RU" dirty="0"/>
              <a:t>компьютеры на базе процессора </a:t>
            </a:r>
            <a:r>
              <a:rPr lang="ru-RU" dirty="0" err="1"/>
              <a:t>Intel</a:t>
            </a:r>
            <a:r>
              <a:rPr lang="ru-RU" dirty="0"/>
              <a:t> </a:t>
            </a:r>
            <a:r>
              <a:rPr lang="ru-RU" dirty="0" err="1"/>
              <a:t>Celeron</a:t>
            </a:r>
            <a:r>
              <a:rPr lang="ru-RU" dirty="0"/>
              <a:t> с частотой 366МНz, оперативной памятью 32МВ, жестким диском 6ГВ, стандартной клавиатурой US/РУС, мышью и цветным монитором</a:t>
            </a:r>
          </a:p>
          <a:p>
            <a:r>
              <a:rPr lang="ru-RU" dirty="0"/>
              <a:t>Впервые внедрена система оперативного отображения результатов тестирования решений в реальном времени на большом экране в актовом зале</a:t>
            </a:r>
          </a:p>
          <a:p>
            <a:r>
              <a:rPr lang="ru-RU" dirty="0"/>
              <a:t>2002- Пермь, 133 школьника, 54 региона РФ. Впервые среди участников был </a:t>
            </a:r>
            <a:r>
              <a:rPr lang="ru-RU" b="1" u="sng" dirty="0"/>
              <a:t>ученик 3 класса </a:t>
            </a:r>
            <a:r>
              <a:rPr lang="ru-RU" dirty="0"/>
              <a:t>Епифанов Владислав из Нижнего Новгорода – будущий золотой медалист Международной олимпиады </a:t>
            </a:r>
            <a:r>
              <a:rPr lang="en-US" dirty="0"/>
              <a:t>IOI-</a:t>
            </a:r>
            <a:r>
              <a:rPr lang="ru-RU" dirty="0"/>
              <a:t>2008 </a:t>
            </a:r>
            <a:r>
              <a:rPr lang="en-US" dirty="0"/>
              <a:t>(</a:t>
            </a:r>
            <a:r>
              <a:rPr lang="ru-RU" dirty="0"/>
              <a:t>Египет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http://inf-olymp.ru/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91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ВсОШ</a:t>
            </a:r>
            <a:r>
              <a:rPr lang="ru-RU" dirty="0"/>
              <a:t>: 2000-2006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98912"/>
            <a:ext cx="9905999" cy="4049487"/>
          </a:xfrm>
        </p:spPr>
        <p:txBody>
          <a:bodyPr>
            <a:normAutofit/>
          </a:bodyPr>
          <a:lstStyle/>
          <a:p>
            <a:r>
              <a:rPr lang="ru-RU" dirty="0"/>
              <a:t>2003- Санкт – Петербург, 175 школьников, 63 регионов РФ, </a:t>
            </a:r>
          </a:p>
          <a:p>
            <a:r>
              <a:rPr lang="ru-RU" u="sng" dirty="0" err="1"/>
              <a:t>Intel</a:t>
            </a:r>
            <a:r>
              <a:rPr lang="ru-RU" u="sng" dirty="0"/>
              <a:t> </a:t>
            </a:r>
            <a:r>
              <a:rPr lang="en-US" u="sng" dirty="0"/>
              <a:t>Pentium III </a:t>
            </a:r>
            <a:endParaRPr lang="ru-RU" u="sng" dirty="0"/>
          </a:p>
          <a:p>
            <a:r>
              <a:rPr lang="ru-RU" dirty="0"/>
              <a:t>Впервые был проведен пробный тур с целью предварительного ознакомления участников олимпиады с порядком сдачи своих решений для тестирования во время соревнований</a:t>
            </a:r>
          </a:p>
          <a:p>
            <a:r>
              <a:rPr lang="ru-RU" dirty="0"/>
              <a:t>Впервые проверяющая система стала аналогом системе на </a:t>
            </a:r>
            <a:r>
              <a:rPr lang="en-US" dirty="0"/>
              <a:t>IOI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2004 год -  Принят Государственный образовательный стандарт (</a:t>
            </a:r>
            <a:r>
              <a:rPr lang="ru-RU" dirty="0" err="1"/>
              <a:t>фед</a:t>
            </a:r>
            <a:r>
              <a:rPr lang="ru-RU" dirty="0"/>
              <a:t>. компонент)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Принято новое Положение о Всероссийских олимпиадах школьников (Приказ МО РФ от 30 октября 2003 года № 4072). </a:t>
            </a:r>
          </a:p>
          <a:p>
            <a:r>
              <a:rPr lang="ru-RU" dirty="0"/>
              <a:t>Изменился порядок финансирования всероссийских олимпиад. Если раньше все расходы на проведение олимпиады несли субъекты РФ, направлявшие участников на олимпиаду, то с 2004 года финансовое обеспечение олимпиады осуществляется Министерством образования РФ совместно с субъектом Российской Федерации, проводящим олимпиаду.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4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722" y="219598"/>
            <a:ext cx="9905998" cy="1478570"/>
          </a:xfrm>
        </p:spPr>
        <p:txBody>
          <a:bodyPr/>
          <a:lstStyle/>
          <a:p>
            <a:r>
              <a:rPr lang="ru-RU" dirty="0" err="1"/>
              <a:t>ВсОШ</a:t>
            </a:r>
            <a:r>
              <a:rPr lang="ru-RU" dirty="0"/>
              <a:t>: 2000-2006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419" y="1333045"/>
            <a:ext cx="10825738" cy="45502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2004 – </a:t>
            </a:r>
            <a:r>
              <a:rPr lang="ru-RU" dirty="0"/>
              <a:t>Тверь, лагерь «</a:t>
            </a:r>
            <a:r>
              <a:rPr lang="ru-RU" dirty="0" err="1"/>
              <a:t>Компьютерия</a:t>
            </a:r>
            <a:r>
              <a:rPr lang="ru-RU" dirty="0"/>
              <a:t>», 183 школьника, 53 региона РФ</a:t>
            </a:r>
          </a:p>
          <a:p>
            <a:r>
              <a:rPr lang="ru-RU" dirty="0"/>
              <a:t>Впервые автоматизированная тестирующая система предоставляла всем участникам возможность не только послать свои решения на проверку, но и проверить работу своих программ на тестах из условия</a:t>
            </a:r>
          </a:p>
          <a:p>
            <a:r>
              <a:rPr lang="ru-RU" dirty="0"/>
              <a:t>Впервые участникам была предоставлена возможность после тура  на своих рабочих местах ознакомиться с результатами проверки и тестами, а также запустить свои решения на интересующих тестах и проанализировать полученные результаты</a:t>
            </a:r>
          </a:p>
          <a:p>
            <a:r>
              <a:rPr lang="ru-RU" dirty="0"/>
              <a:t>2005 – Новосибирск, Академгородок, 206 школьников, 56 регионов </a:t>
            </a:r>
          </a:p>
          <a:p>
            <a:r>
              <a:rPr lang="ru-RU" dirty="0"/>
              <a:t> 2006 – Кисловодск (Ставропольский край), 198 школьников, 67 регионов РФ, впервые </a:t>
            </a:r>
            <a:r>
              <a:rPr lang="ru-RU" sz="3000" dirty="0"/>
              <a:t>использовались ноутбуки</a:t>
            </a:r>
            <a:endParaRPr lang="en-US" sz="3000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35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7721"/>
            <a:ext cx="9905998" cy="1478570"/>
          </a:xfrm>
        </p:spPr>
        <p:txBody>
          <a:bodyPr/>
          <a:lstStyle/>
          <a:p>
            <a:r>
              <a:rPr lang="ru-RU" dirty="0"/>
              <a:t>2007-2013: </a:t>
            </a:r>
            <a:r>
              <a:rPr lang="ru-RU" dirty="0" err="1"/>
              <a:t>ВсОШ</a:t>
            </a:r>
            <a:r>
              <a:rPr lang="ru-RU" dirty="0"/>
              <a:t> по информатике в интеграции с университетами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2728" y="1496291"/>
            <a:ext cx="10354684" cy="429491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2007 – Челябинск, 187 школьников, 58 регионов РФ</a:t>
            </a:r>
          </a:p>
          <a:p>
            <a:r>
              <a:rPr lang="ru-RU" dirty="0"/>
              <a:t>2008 – Тверь, </a:t>
            </a:r>
            <a:r>
              <a:rPr lang="ru-RU" dirty="0" err="1"/>
              <a:t>Компьютерия</a:t>
            </a:r>
            <a:r>
              <a:rPr lang="ru-RU" dirty="0"/>
              <a:t>, 248 школьников, 68 регионов РФ</a:t>
            </a:r>
          </a:p>
          <a:p>
            <a:r>
              <a:rPr lang="ru-RU" dirty="0"/>
              <a:t>2009 – Новосибирск, 229 школьников, 68 регионов РФ</a:t>
            </a:r>
          </a:p>
          <a:p>
            <a:r>
              <a:rPr lang="ru-RU" dirty="0"/>
              <a:t>2010 – Ханты-Мансийск, 203 школьника, 56 регионов РФ, впервые компьютеры на олимпиаде соединялись при помощи технологии </a:t>
            </a:r>
            <a:r>
              <a:rPr lang="ru-RU" dirty="0" err="1">
                <a:hlinkClick r:id="rId2" tooltip="Wi-Fi"/>
              </a:rPr>
              <a:t>Wi-Fi</a:t>
            </a:r>
            <a:endParaRPr lang="ru-RU" dirty="0"/>
          </a:p>
          <a:p>
            <a:r>
              <a:rPr lang="ru-RU" dirty="0"/>
              <a:t>2011 – Пермь, 227 школьников, 65 регионов РФ, впервые на туре была добавлена система обратной связи  по результатам тестирования решения</a:t>
            </a:r>
          </a:p>
          <a:p>
            <a:r>
              <a:rPr lang="ru-RU" dirty="0"/>
              <a:t>2012 – Казань, ИТ – парк, 240 школьников, 63 региона РФ, Казань выбрана столицей </a:t>
            </a:r>
            <a:r>
              <a:rPr lang="en-US" dirty="0"/>
              <a:t>IOI</a:t>
            </a:r>
            <a:r>
              <a:rPr lang="ru-RU" dirty="0"/>
              <a:t> 2016</a:t>
            </a:r>
          </a:p>
          <a:p>
            <a:r>
              <a:rPr lang="ru-RU" dirty="0"/>
              <a:t>2013 – Уфа, 220 школьников, 50 регионов РФ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2013 –  принят Порядок проведения </a:t>
            </a:r>
            <a:r>
              <a:rPr lang="ru-RU" dirty="0" err="1"/>
              <a:t>ВсОШ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Сентябрь 2016 - </a:t>
            </a:r>
            <a:r>
              <a:rPr lang="ru-RU" dirty="0" err="1"/>
              <a:t>Минобрануки</a:t>
            </a:r>
            <a:r>
              <a:rPr lang="ru-RU" dirty="0"/>
              <a:t>  РФ принял  Порядок проведения </a:t>
            </a:r>
            <a:r>
              <a:rPr lang="ru-RU" dirty="0" err="1"/>
              <a:t>ВсОШ</a:t>
            </a:r>
            <a:r>
              <a:rPr lang="ru-RU" dirty="0"/>
              <a:t>, по которому  участие в заключительном этапе определялось по единому рейтингу результатов регионального этапа страны, количество участников заключительного этапа определяется квотой </a:t>
            </a:r>
            <a:r>
              <a:rPr lang="ru-RU" dirty="0" err="1"/>
              <a:t>Минобрнауки</a:t>
            </a:r>
            <a:r>
              <a:rPr lang="ru-RU" dirty="0"/>
              <a:t> России</a:t>
            </a:r>
          </a:p>
          <a:p>
            <a:r>
              <a:rPr lang="ru-RU" dirty="0"/>
              <a:t>2014 – Екатеринбург, 245 школьников, 50 регионов РФ</a:t>
            </a:r>
          </a:p>
          <a:p>
            <a:r>
              <a:rPr lang="ru-RU" dirty="0"/>
              <a:t>2015 – Архангельск, 251 школьник,   48 регионов РФ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324" y="0"/>
            <a:ext cx="9739086" cy="1478570"/>
          </a:xfrm>
        </p:spPr>
        <p:txBody>
          <a:bodyPr/>
          <a:lstStyle/>
          <a:p>
            <a:r>
              <a:rPr lang="ru-RU" dirty="0" err="1"/>
              <a:t>ВсОШ</a:t>
            </a:r>
            <a:r>
              <a:rPr lang="ru-RU" dirty="0"/>
              <a:t> 2005-2016 :  история новаций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http://inf-olymp.ru/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17</a:t>
            </a:fld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21564" y="1077187"/>
            <a:ext cx="11112606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200" dirty="0"/>
              <a:t>2005 –В</a:t>
            </a:r>
            <a:r>
              <a:rPr lang="ru-RU" altLang="ru-RU" sz="2200" dirty="0"/>
              <a:t>первые олимпиада проведена в одном зале на 1000 кв. метрах, установлено 210 новых одинаковых компьютеров, что стало нормой для проведения олимпиады по информатике.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altLang="ru-RU" sz="2200" dirty="0"/>
              <a:t>С 2015 года Олимпиада стала проводится на площадках кампусов ведущих университетов страны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AutoNum type="arabicPlain" startAt="2006"/>
            </a:pPr>
            <a:r>
              <a:rPr lang="ru-RU" altLang="ru-RU" sz="2200" dirty="0"/>
              <a:t>- Впервые на олимпиаде проведен онлайн тур в реальном времени для школьников страны, впервые использованы ноутбуки</a:t>
            </a:r>
          </a:p>
          <a:p>
            <a:pPr marL="457200" lvl="0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AutoNum type="arabicPlain" startAt="2006"/>
            </a:pPr>
            <a:r>
              <a:rPr lang="ru-RU" altLang="ru-RU" sz="2200" dirty="0"/>
              <a:t> - Впервые велась прямая видеотрансляция из зала состязаний (компания </a:t>
            </a:r>
            <a:r>
              <a:rPr lang="ru-RU" altLang="ru-RU" sz="2200" dirty="0" err="1"/>
              <a:t>Видикор</a:t>
            </a:r>
            <a:r>
              <a:rPr lang="ru-RU" altLang="ru-RU" sz="2200" dirty="0"/>
              <a:t>)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altLang="ru-RU" sz="2200" dirty="0"/>
              <a:t>2008 - </a:t>
            </a:r>
            <a:r>
              <a:rPr lang="ru-RU" sz="2200" dirty="0"/>
              <a:t>Впервые для участников олимпиады был проведен в реальном времени телемост «Екатеринбург – Тверь, село Медное, </a:t>
            </a:r>
            <a:r>
              <a:rPr lang="ru-RU" sz="2200" dirty="0" err="1"/>
              <a:t>Компьютерия</a:t>
            </a:r>
            <a:r>
              <a:rPr lang="ru-RU" sz="2200" dirty="0"/>
              <a:t>»  с академиком Н.Н. Красовским / Впервые проведена Интернет-олимпиада для Федерального окружного этапа </a:t>
            </a:r>
            <a:r>
              <a:rPr lang="ru-RU" sz="2200" dirty="0" err="1"/>
              <a:t>ВсОШ</a:t>
            </a:r>
            <a:endParaRPr lang="ru-RU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200" dirty="0"/>
              <a:t>2010 – впервые использован </a:t>
            </a:r>
            <a:r>
              <a:rPr lang="en-US" sz="2200" dirty="0"/>
              <a:t>WI FI</a:t>
            </a:r>
            <a:r>
              <a:rPr lang="ru-RU" sz="2200" dirty="0"/>
              <a:t> для связи компьютеров в зале состязаний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200" dirty="0"/>
              <a:t>2011 – впервые в системе состязаний  на туре использована обратная связь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200" dirty="0"/>
              <a:t>2016 – впервые  система состязаний использовала  </a:t>
            </a:r>
            <a:r>
              <a:rPr lang="en-US" sz="2200" dirty="0"/>
              <a:t>OS Linux</a:t>
            </a:r>
            <a:endParaRPr lang="ru-RU" sz="22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sz="2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4543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2005…..2018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7952" y="0"/>
            <a:ext cx="5907078" cy="3652883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18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70" y="3025491"/>
            <a:ext cx="5892882" cy="35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62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668" y="13376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2016 - Россия – страна проведения </a:t>
            </a:r>
            <a:r>
              <a:rPr lang="en-US" dirty="0"/>
              <a:t> </a:t>
            </a:r>
            <a:r>
              <a:rPr lang="ru-RU" dirty="0"/>
              <a:t>международной олимпиады по информатике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5964" y="1612330"/>
            <a:ext cx="9481847" cy="42709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IOI 2016 – </a:t>
            </a:r>
            <a:r>
              <a:rPr lang="ru-RU" dirty="0"/>
              <a:t>Казань, Деревня Универсиады, 87 стран – участниц, 82 команды школьников, </a:t>
            </a:r>
            <a:r>
              <a:rPr lang="en-US" dirty="0"/>
              <a:t>308 </a:t>
            </a:r>
            <a:r>
              <a:rPr lang="ru-RU" dirty="0"/>
              <a:t>участников</a:t>
            </a:r>
          </a:p>
          <a:p>
            <a:r>
              <a:rPr lang="ru-RU" dirty="0"/>
              <a:t>Председатель </a:t>
            </a:r>
            <a:r>
              <a:rPr lang="en-US" dirty="0"/>
              <a:t>IOI</a:t>
            </a:r>
            <a:r>
              <a:rPr lang="ru-RU" dirty="0"/>
              <a:t> 2016 - Кирюхин В.М. </a:t>
            </a:r>
          </a:p>
          <a:p>
            <a:r>
              <a:rPr lang="ru-RU" dirty="0"/>
              <a:t>Сайт олимпиады </a:t>
            </a:r>
            <a:r>
              <a:rPr lang="en-US" dirty="0">
                <a:hlinkClick r:id="rId2"/>
              </a:rPr>
              <a:t>www.IOI2016.ru</a:t>
            </a:r>
            <a:r>
              <a:rPr lang="en-US" dirty="0"/>
              <a:t> </a:t>
            </a:r>
          </a:p>
          <a:p>
            <a:r>
              <a:rPr lang="ru-RU" dirty="0"/>
              <a:t>Россия поделила 1 место по медалям  с Китаем</a:t>
            </a:r>
          </a:p>
          <a:p>
            <a:r>
              <a:rPr lang="ru-RU" dirty="0"/>
              <a:t>Значимый опыт школьной информатики представлен всему миру на конференции </a:t>
            </a:r>
            <a:r>
              <a:rPr lang="en-US" dirty="0"/>
              <a:t>IOI</a:t>
            </a:r>
            <a:r>
              <a:rPr lang="ru-RU" dirty="0"/>
              <a:t> – 2016 (журнал </a:t>
            </a:r>
            <a:r>
              <a:rPr lang="en-US" dirty="0">
                <a:hlinkClick r:id="rId3"/>
              </a:rPr>
              <a:t>http://www.ioinformatics.org/</a:t>
            </a:r>
            <a:r>
              <a:rPr lang="ru-RU" dirty="0"/>
              <a:t>)</a:t>
            </a:r>
          </a:p>
          <a:p>
            <a:r>
              <a:rPr lang="ru-RU" dirty="0"/>
              <a:t>Открыта</a:t>
            </a:r>
            <a:r>
              <a:rPr lang="en-US" dirty="0"/>
              <a:t> c 2017-2018 </a:t>
            </a:r>
            <a:r>
              <a:rPr lang="ru-RU" dirty="0"/>
              <a:t>годов  Международная школа информатики ЮНИОР </a:t>
            </a:r>
            <a:r>
              <a:rPr lang="en-US" dirty="0">
                <a:hlinkClick r:id="rId4"/>
              </a:rPr>
              <a:t>www.isi-junior.ru</a:t>
            </a:r>
            <a:r>
              <a:rPr lang="en-US" dirty="0"/>
              <a:t>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 партнерстве с Казанским Федеральным  университетом и Университетом Иннополис</a:t>
            </a:r>
          </a:p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http://inf-olymp.ru/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7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242" y="90524"/>
            <a:ext cx="10980498" cy="1478570"/>
          </a:xfrm>
        </p:spPr>
        <p:txBody>
          <a:bodyPr/>
          <a:lstStyle/>
          <a:p>
            <a:r>
              <a:rPr lang="ru-RU" dirty="0"/>
              <a:t>Начало олимпиады по информатике – 1987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242" y="1429656"/>
            <a:ext cx="10560629" cy="4818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Осенью 1987 года в Министерстве просвещения СССР состоялось первое организационное совещание, на котором </a:t>
            </a:r>
            <a:r>
              <a:rPr lang="ru-RU"/>
              <a:t>присутствовали : </a:t>
            </a:r>
            <a:r>
              <a:rPr lang="ru-RU" dirty="0"/>
              <a:t>академик А.П. Ершов (Сибирское отделение АН СССР), академик  Н.Н. Красовский (Уральское отделение АН СССР), д.ф.-м.н. А.Л. Семенов (Российская Академия Образования), к.т.н. В.М. Кирюхин (МИФИ), а также представитель министерства и член Центрального оргкомитета Всесоюзной олимпиады школьников Т.А. Сарычева. Было принято решение провести первую в стране олимпиаду школьников по информатике весной 1988 года в г. Свердловске, ныне Екатеринбург.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http://inf-olymp.ru/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20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Столица </a:t>
            </a:r>
            <a:r>
              <a:rPr lang="en-US" dirty="0"/>
              <a:t>IOI</a:t>
            </a:r>
            <a:r>
              <a:rPr lang="ru-RU" dirty="0"/>
              <a:t> 2016 – Казань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20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79" y="1809108"/>
            <a:ext cx="9035142" cy="49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34" y="396388"/>
            <a:ext cx="4816978" cy="61561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8" y="0"/>
            <a:ext cx="6819900" cy="3038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498" y="2982450"/>
            <a:ext cx="5009934" cy="36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IOI2016.ru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22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65" y="157738"/>
            <a:ext cx="7987985" cy="65201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6" y="1953491"/>
            <a:ext cx="67627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15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61318"/>
            <a:ext cx="10884334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ISIJ </a:t>
            </a:r>
            <a:r>
              <a:rPr lang="ru-RU" dirty="0"/>
              <a:t>– Международная школа информатики ЮНИОР</a:t>
            </a:r>
            <a:br>
              <a:rPr lang="ru-RU" dirty="0"/>
            </a:br>
            <a:r>
              <a:rPr lang="ru-RU" dirty="0"/>
              <a:t>Татарстан - ИТ город «Иннополис», Лицей Иннополиса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9891" y="1804637"/>
            <a:ext cx="8244958" cy="495643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61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175172"/>
            <a:ext cx="9905998" cy="1478570"/>
          </a:xfrm>
        </p:spPr>
        <p:txBody>
          <a:bodyPr/>
          <a:lstStyle/>
          <a:p>
            <a:r>
              <a:rPr lang="ru-RU" dirty="0" err="1"/>
              <a:t>ВсОШ</a:t>
            </a:r>
            <a:r>
              <a:rPr lang="ru-RU" dirty="0"/>
              <a:t> по информатике – география успеха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24000"/>
            <a:ext cx="9905999" cy="426720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История </a:t>
            </a:r>
            <a:r>
              <a:rPr lang="ru-RU" dirty="0" err="1"/>
              <a:t>ВсОШ</a:t>
            </a:r>
            <a:r>
              <a:rPr lang="ru-RU" dirty="0"/>
              <a:t> по информатике показывает стабильный рост числа участников, охват регионов углубленным изучением предмета как основы развития инновационной науки и технологий в стране</a:t>
            </a:r>
          </a:p>
          <a:p>
            <a:r>
              <a:rPr lang="ru-RU" dirty="0"/>
              <a:t>Лидеры </a:t>
            </a:r>
            <a:r>
              <a:rPr lang="ru-RU" dirty="0" err="1"/>
              <a:t>ВсОШ</a:t>
            </a:r>
            <a:r>
              <a:rPr lang="ru-RU" dirty="0"/>
              <a:t> по информатике – регионы РФ, проводившие заключительный этап олимпиады, а также имеющие победителей и призеров этого этапа, медалистов </a:t>
            </a:r>
            <a:r>
              <a:rPr lang="en-US" dirty="0"/>
              <a:t>IOI</a:t>
            </a:r>
            <a:r>
              <a:rPr lang="ru-RU" dirty="0"/>
              <a:t> -  представляют на сегодня все федеральные округа России. </a:t>
            </a:r>
          </a:p>
          <a:p>
            <a:r>
              <a:rPr lang="ru-RU" dirty="0"/>
              <a:t>Площадки проведения финала </a:t>
            </a:r>
            <a:r>
              <a:rPr lang="ru-RU" dirty="0" err="1"/>
              <a:t>ВсОШ</a:t>
            </a:r>
            <a:r>
              <a:rPr lang="ru-RU" dirty="0"/>
              <a:t> по информатике в стране: Московская область, Санкт-Петербург, Архангельск, Казань, Тверь, Ханты-Мансийск, Красноярск, Екатеринбург, Челябинск, Пермь, Ставропольский край,  Нальчик (КБР), Уфа, Новосибирск – это университеты и школы, где сложились сильные коллективы ученых, инженеров  и педагогов в области информатики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Лидеры </a:t>
            </a:r>
            <a:r>
              <a:rPr lang="ru-RU" dirty="0" err="1"/>
              <a:t>ВсОШ</a:t>
            </a:r>
            <a:r>
              <a:rPr lang="ru-RU" dirty="0"/>
              <a:t> по информатике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Тройки лучших на </a:t>
            </a:r>
            <a:r>
              <a:rPr lang="ru-RU" dirty="0" err="1"/>
              <a:t>ВсОШ</a:t>
            </a:r>
            <a:r>
              <a:rPr lang="ru-RU" dirty="0"/>
              <a:t> по информатике представляли школьники городов:</a:t>
            </a:r>
          </a:p>
          <a:p>
            <a:r>
              <a:rPr lang="ru-RU" dirty="0"/>
              <a:t>Ленинград, Санкт-Петербург, Москва, Пермь, Киров, Екатеринбург, Иркутск, Красноярск, Омск, Новосибирск, Московская область (Троицк, Обнинск, Мытищи), Чебоксары, Нижний –Новгород, Татарстан (Казань, Набережные Челны), Краснодарский край, Саратов, Карелия, Вологда, Уфа, Оренбург, Ижевск</a:t>
            </a:r>
            <a:r>
              <a:rPr lang="ru-RU"/>
              <a:t>, Барнаул, другие </a:t>
            </a:r>
            <a:r>
              <a:rPr lang="ru-RU" dirty="0"/>
              <a:t>регионы страны обучающихся в СУНЦ МГУ.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Первое Положение об олимпиаде по информатике – 1987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269" y="2097088"/>
            <a:ext cx="7334931" cy="354171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первом организационном совещании было согласовано Положение об олимпиаде по информатике и назначены председатели программного комитета и жюри. Председателем программного комитета стал академик А.П. Ершов, а председателем жюри стал академик Н.Н. Красовский, заместителем председателя жюри – В.М. Кирюхин. С этого и началось создание системы всероссийской олимпиады школьников по информатике.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01091">
            <a:off x="8337079" y="1430097"/>
            <a:ext cx="3159517" cy="2908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710" y="3707165"/>
            <a:ext cx="1809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959" y="286009"/>
            <a:ext cx="9905998" cy="1478570"/>
          </a:xfrm>
        </p:spPr>
        <p:txBody>
          <a:bodyPr/>
          <a:lstStyle/>
          <a:p>
            <a:r>
              <a:rPr lang="ru-RU" dirty="0"/>
              <a:t>Концепция </a:t>
            </a:r>
            <a:r>
              <a:rPr lang="ru-RU" dirty="0" err="1"/>
              <a:t>ВсОШ</a:t>
            </a:r>
            <a:r>
              <a:rPr lang="ru-RU" dirty="0"/>
              <a:t> по информатике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1" y="1441018"/>
            <a:ext cx="9905999" cy="459970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Сейчас </a:t>
            </a:r>
            <a:r>
              <a:rPr lang="ru-RU" dirty="0" err="1"/>
              <a:t>ВсОШ</a:t>
            </a:r>
            <a:r>
              <a:rPr lang="ru-RU" dirty="0"/>
              <a:t> охватывает 24 школьных предмета и основой каждой олимпиады является фундаментальное научное ядро предмета</a:t>
            </a:r>
          </a:p>
          <a:p>
            <a:r>
              <a:rPr lang="ru-RU" dirty="0" err="1"/>
              <a:t>ВсОШ</a:t>
            </a:r>
            <a:r>
              <a:rPr lang="ru-RU" dirty="0"/>
              <a:t> по информатике основана на алгоритмическом знании, цель – выявление детей с выдающимися способностями алгоритмического мышления</a:t>
            </a:r>
          </a:p>
          <a:p>
            <a:r>
              <a:rPr lang="ru-RU" dirty="0"/>
              <a:t>Компьютер является инструментом реализации алгоритмических идей и его использование было заложено с первых олимпиад</a:t>
            </a:r>
          </a:p>
          <a:p>
            <a:r>
              <a:rPr lang="ru-RU" dirty="0"/>
              <a:t>Среда состязаний на олимпиаде по информатике является уникальной средой рефлексии знания: участник олимпиады может доводить реализацию своей творческой идеи до ее полного представления и видеть  свое движение к результату, устраняя ошибки.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8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ru-RU" dirty="0"/>
              <a:t>Олимпиада – индикатор качества реализации  школьной информатики в регионах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311" y="1246910"/>
            <a:ext cx="11554689" cy="4073237"/>
          </a:xfrm>
        </p:spPr>
        <p:txBody>
          <a:bodyPr>
            <a:noAutofit/>
          </a:bodyPr>
          <a:lstStyle/>
          <a:p>
            <a:r>
              <a:rPr lang="ru-RU" sz="2000" dirty="0"/>
              <a:t>Идеи А.П. Ершова о содержании курса информатики 1985 года стали основой олимпиадной информатики во всем мире</a:t>
            </a:r>
          </a:p>
          <a:p>
            <a:r>
              <a:rPr lang="ru-RU" sz="2000" dirty="0"/>
              <a:t>Содержание олимпиадной информатики (с 989 года) повлияло на развитие фундаментального ядра предмета в российской школе, сохранение и развитие его научности</a:t>
            </a:r>
          </a:p>
          <a:p>
            <a:r>
              <a:rPr lang="ru-RU" sz="2000" dirty="0"/>
              <a:t>Международная олимпиада по информатике (с 1989 года) отражает идеи теоретических основ предмета  (силабус-2017: </a:t>
            </a:r>
            <a:r>
              <a:rPr lang="en-US" sz="2000" dirty="0">
                <a:hlinkClick r:id="rId2"/>
              </a:rPr>
              <a:t>http://www.ioinformatics.org/a_d_m/isc/iscdocuments/ioi-syllabus.pdf</a:t>
            </a:r>
            <a:r>
              <a:rPr lang="ru-RU" sz="2000" dirty="0"/>
              <a:t> ) и развивает углубленный уровень школьной информатики во всех странах мира. Лидеры международной олимпиады Китай (111 медалей), Россия (108 медалей) и Польша (101 медаль). </a:t>
            </a:r>
          </a:p>
          <a:p>
            <a:r>
              <a:rPr lang="ru-RU" sz="2000" dirty="0"/>
              <a:t>Содержание олимпиадной </a:t>
            </a:r>
            <a:r>
              <a:rPr lang="ru-RU" sz="2000"/>
              <a:t>информатики  оказывает  </a:t>
            </a:r>
            <a:r>
              <a:rPr lang="ru-RU" sz="2000" dirty="0"/>
              <a:t>большое влияние на концепцию научности предмета в ФГОС и формирует углубленный уровень изучения предмета в школе (профильная часть ЕГЭ) в интеграции с университетами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43000" y="5814004"/>
            <a:ext cx="6239309" cy="365125"/>
          </a:xfrm>
        </p:spPr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3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Всесоюзные олимпиады по информатике</a:t>
            </a:r>
            <a:br>
              <a:rPr lang="ru-RU" dirty="0"/>
            </a:br>
            <a:r>
              <a:rPr lang="ru-RU" dirty="0"/>
              <a:t>1988-1991 и 1992 годы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2189163"/>
            <a:ext cx="6315509" cy="3602038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Первая олимпиада по информатике</a:t>
            </a:r>
          </a:p>
          <a:p>
            <a:r>
              <a:rPr lang="ru-RU" dirty="0"/>
              <a:t>1888, Свердловск, 80 участников. Компьютеры </a:t>
            </a:r>
            <a:r>
              <a:rPr lang="ru-RU" b="1" dirty="0"/>
              <a:t>«</a:t>
            </a:r>
            <a:r>
              <a:rPr lang="ru-RU" b="1" dirty="0" err="1"/>
              <a:t>Роботрон</a:t>
            </a:r>
            <a:r>
              <a:rPr lang="ru-RU" b="1" dirty="0"/>
              <a:t>–1715»</a:t>
            </a:r>
          </a:p>
          <a:p>
            <a:r>
              <a:rPr lang="ru-RU" dirty="0"/>
              <a:t>По итогам олимпиады первым чемпионом стал Александр </a:t>
            </a:r>
            <a:r>
              <a:rPr lang="ru-RU" dirty="0" err="1"/>
              <a:t>Ващилло</a:t>
            </a:r>
            <a:r>
              <a:rPr lang="ru-RU" dirty="0"/>
              <a:t>, ученик средней </a:t>
            </a:r>
            <a:r>
              <a:rPr lang="ru-RU" b="1" dirty="0"/>
              <a:t>школы №239 г. Ленинграда</a:t>
            </a:r>
            <a:r>
              <a:rPr lang="ru-RU" dirty="0"/>
              <a:t>. Второе место занял Вадим Завалишин, ученик средней </a:t>
            </a:r>
            <a:r>
              <a:rPr lang="ru-RU" b="1" dirty="0"/>
              <a:t>школы №542 при МИФИ г. Москвы</a:t>
            </a:r>
            <a:r>
              <a:rPr lang="ru-RU" dirty="0"/>
              <a:t>, а третье место – Вячеслав Калашников из средней </a:t>
            </a:r>
            <a:r>
              <a:rPr lang="ru-RU" b="1" dirty="0"/>
              <a:t>школы №57 г. Москвы</a:t>
            </a:r>
            <a:r>
              <a:rPr lang="ru-RU" dirty="0"/>
              <a:t>.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http://inf-olymp.ru/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785" y="1762579"/>
            <a:ext cx="34766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7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Всесоюзные олимпиады по информатике</a:t>
            </a:r>
            <a:br>
              <a:rPr lang="ru-RU" dirty="0"/>
            </a:br>
            <a:r>
              <a:rPr lang="ru-RU" dirty="0"/>
              <a:t>1988-1991 и 1992 годы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662" y="2524124"/>
            <a:ext cx="3144172" cy="3541712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7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808" y="1357803"/>
            <a:ext cx="2714625" cy="343852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141413" y="2189163"/>
            <a:ext cx="4635274" cy="3602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/>
              <a:t>Ямаха, ЕС 1840</a:t>
            </a:r>
          </a:p>
          <a:p>
            <a:r>
              <a:rPr lang="ru-RU" dirty="0">
                <a:solidFill>
                  <a:srgbClr val="7030A0"/>
                </a:solidFill>
              </a:rPr>
              <a:t>1989 </a:t>
            </a:r>
            <a:r>
              <a:rPr lang="ru-RU" dirty="0"/>
              <a:t>– </a:t>
            </a:r>
            <a:r>
              <a:rPr lang="ru-RU" dirty="0" err="1"/>
              <a:t>Беларуссия</a:t>
            </a:r>
            <a:r>
              <a:rPr lang="ru-RU" dirty="0"/>
              <a:t>, Минск, 82 участника, </a:t>
            </a:r>
            <a:r>
              <a:rPr lang="ru-RU" dirty="0">
                <a:solidFill>
                  <a:srgbClr val="7030A0"/>
                </a:solidFill>
              </a:rPr>
              <a:t>1990</a:t>
            </a:r>
            <a:r>
              <a:rPr lang="ru-RU" dirty="0"/>
              <a:t>- Украина, Харьков, 87 участников</a:t>
            </a:r>
          </a:p>
          <a:p>
            <a:r>
              <a:rPr lang="en-US" b="1" u="sng" dirty="0"/>
              <a:t>IBM PC</a:t>
            </a:r>
            <a:endParaRPr lang="ru-RU" b="1" u="sng" dirty="0"/>
          </a:p>
          <a:p>
            <a:r>
              <a:rPr lang="ru-RU" dirty="0">
                <a:solidFill>
                  <a:srgbClr val="7030A0"/>
                </a:solidFill>
              </a:rPr>
              <a:t>1991</a:t>
            </a:r>
            <a:r>
              <a:rPr lang="ru-RU" dirty="0"/>
              <a:t>- Киргизия, Бишкек, 87 участников, </a:t>
            </a:r>
            <a:r>
              <a:rPr lang="ru-RU" dirty="0">
                <a:solidFill>
                  <a:srgbClr val="7030A0"/>
                </a:solidFill>
              </a:rPr>
              <a:t>1992 </a:t>
            </a:r>
            <a:r>
              <a:rPr lang="ru-RU" dirty="0"/>
              <a:t>– Беларусь, Могилев,  участники из 12 бывших республик СССР</a:t>
            </a:r>
          </a:p>
        </p:txBody>
      </p:sp>
    </p:spTree>
    <p:extLst>
      <p:ext uri="{BB962C8B-B14F-4D97-AF65-F5344CB8AC3E}">
        <p14:creationId xmlns:p14="http://schemas.microsoft.com/office/powerpoint/2010/main" val="337164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154060"/>
            <a:ext cx="9905998" cy="1478570"/>
          </a:xfrm>
        </p:spPr>
        <p:txBody>
          <a:bodyPr/>
          <a:lstStyle/>
          <a:p>
            <a:r>
              <a:rPr lang="ru-RU" dirty="0"/>
              <a:t>Всероссийская олимпиада по информатике: 1989-1992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0" y="1668997"/>
            <a:ext cx="9628189" cy="4214277"/>
          </a:xfrm>
        </p:spPr>
        <p:txBody>
          <a:bodyPr>
            <a:normAutofit/>
          </a:bodyPr>
          <a:lstStyle/>
          <a:p>
            <a:r>
              <a:rPr lang="ru-RU" dirty="0"/>
              <a:t>1989 -  Красноярск, 143 школьника, «Ямаха», «Корвет» и «ВК-0010». </a:t>
            </a:r>
          </a:p>
          <a:p>
            <a:r>
              <a:rPr lang="ru-RU" dirty="0"/>
              <a:t>1990 - Нальчик (КБР), 1991 – Красноярск, 93 школьника</a:t>
            </a:r>
          </a:p>
          <a:p>
            <a:r>
              <a:rPr lang="ru-RU" dirty="0"/>
              <a:t>1992- принято новое </a:t>
            </a:r>
            <a:r>
              <a:rPr lang="ru-RU" sz="3000" dirty="0"/>
              <a:t>Положение о Всероссийских олимпиадах школьников</a:t>
            </a:r>
            <a:r>
              <a:rPr lang="ru-RU" dirty="0"/>
              <a:t>, согласно которому третий этап стал проводиться органами управления образованием субъектов РФ, а заключительный этап – Министерством образования Российской Федерации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4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ВсОШ</a:t>
            </a:r>
            <a:r>
              <a:rPr lang="ru-RU" dirty="0"/>
              <a:t> по информатике: 1992-1996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755" y="2440779"/>
            <a:ext cx="9905999" cy="3541714"/>
          </a:xfrm>
        </p:spPr>
        <p:txBody>
          <a:bodyPr>
            <a:normAutofit/>
          </a:bodyPr>
          <a:lstStyle/>
          <a:p>
            <a:r>
              <a:rPr lang="ru-RU" dirty="0"/>
              <a:t>1992 – 1996, Московская область, город Троицк</a:t>
            </a:r>
          </a:p>
          <a:p>
            <a:r>
              <a:rPr lang="ru-RU" dirty="0"/>
              <a:t>Площадка олимпиады - Центр «</a:t>
            </a:r>
            <a:r>
              <a:rPr lang="ru-RU" dirty="0" err="1"/>
              <a:t>Байтик</a:t>
            </a:r>
            <a:r>
              <a:rPr lang="ru-RU" dirty="0"/>
              <a:t>» </a:t>
            </a:r>
          </a:p>
          <a:p>
            <a:r>
              <a:rPr lang="ru-RU" dirty="0"/>
              <a:t>Более 100 школьников из 73 регионов РФ ежегодно</a:t>
            </a:r>
          </a:p>
          <a:p>
            <a:r>
              <a:rPr lang="en-US" dirty="0"/>
              <a:t>IBM PC/XT</a:t>
            </a:r>
            <a:endParaRPr lang="ru-RU" dirty="0"/>
          </a:p>
          <a:p>
            <a:r>
              <a:rPr lang="ru-RU" dirty="0" err="1"/>
              <a:t>Тurbо</a:t>
            </a:r>
            <a:r>
              <a:rPr lang="ru-RU" dirty="0"/>
              <a:t> </a:t>
            </a:r>
            <a:r>
              <a:rPr lang="ru-RU" dirty="0" err="1"/>
              <a:t>Раsсаl</a:t>
            </a:r>
            <a:r>
              <a:rPr lang="ru-RU" dirty="0"/>
              <a:t>, </a:t>
            </a:r>
            <a:r>
              <a:rPr lang="ru-RU" dirty="0" err="1"/>
              <a:t>Тurbо</a:t>
            </a:r>
            <a:r>
              <a:rPr lang="ru-RU" dirty="0"/>
              <a:t> С, </a:t>
            </a:r>
            <a:r>
              <a:rPr lang="ru-RU" dirty="0" err="1"/>
              <a:t>Тurbo</a:t>
            </a:r>
            <a:r>
              <a:rPr lang="ru-RU" dirty="0"/>
              <a:t> С++,  </a:t>
            </a:r>
            <a:r>
              <a:rPr lang="ru-RU" dirty="0" err="1"/>
              <a:t>Воrland</a:t>
            </a:r>
            <a:r>
              <a:rPr lang="ru-RU" dirty="0"/>
              <a:t> С++, </a:t>
            </a:r>
            <a:r>
              <a:rPr lang="ru-RU" dirty="0" err="1"/>
              <a:t>Ваsiс</a:t>
            </a:r>
            <a:r>
              <a:rPr lang="ru-RU" dirty="0"/>
              <a:t>, </a:t>
            </a:r>
            <a:r>
              <a:rPr lang="ru-RU" dirty="0" err="1"/>
              <a:t>QWВasic</a:t>
            </a:r>
            <a:r>
              <a:rPr lang="ru-RU" dirty="0"/>
              <a:t>, </a:t>
            </a:r>
            <a:r>
              <a:rPr lang="ru-RU" dirty="0" err="1"/>
              <a:t>Тurbо</a:t>
            </a:r>
            <a:r>
              <a:rPr lang="ru-RU" dirty="0"/>
              <a:t> </a:t>
            </a:r>
            <a:r>
              <a:rPr lang="ru-RU" dirty="0" err="1"/>
              <a:t>Вasic</a:t>
            </a:r>
            <a:r>
              <a:rPr lang="ru-RU" dirty="0"/>
              <a:t>, </a:t>
            </a:r>
            <a:r>
              <a:rPr lang="ru-RU" dirty="0" err="1"/>
              <a:t>Quick</a:t>
            </a:r>
            <a:r>
              <a:rPr lang="ru-RU" dirty="0"/>
              <a:t> </a:t>
            </a:r>
            <a:r>
              <a:rPr lang="ru-RU" dirty="0" err="1"/>
              <a:t>Ваsiс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28.11.2016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http://inf-olymp.ru/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1C4A-4870-4BB3-8183-B43A52272B2F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339" y="190427"/>
            <a:ext cx="3072518" cy="23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51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694</TotalTime>
  <Words>1846</Words>
  <Application>Microsoft Office PowerPoint</Application>
  <PresentationFormat>Широкоэкранный</PresentationFormat>
  <Paragraphs>176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Tw Cen MT</vt:lpstr>
      <vt:lpstr>Контур</vt:lpstr>
      <vt:lpstr>Всероссийская олимпиада по информатике: 30 лет истории УСПЕХА</vt:lpstr>
      <vt:lpstr>Начало олимпиады по информатике – 1987 год</vt:lpstr>
      <vt:lpstr>Первое Положение об олимпиаде по информатике – 1987 год</vt:lpstr>
      <vt:lpstr>Концепция ВсОШ по информатике</vt:lpstr>
      <vt:lpstr>Олимпиада – индикатор качества реализации  школьной информатики в регионах</vt:lpstr>
      <vt:lpstr>Всесоюзные олимпиады по информатике 1988-1991 и 1992 годы</vt:lpstr>
      <vt:lpstr>Всесоюзные олимпиады по информатике 1988-1991 и 1992 годы</vt:lpstr>
      <vt:lpstr>Всероссийская олимпиада по информатике: 1989-1992</vt:lpstr>
      <vt:lpstr> ВсОШ по информатике: 1992-1996</vt:lpstr>
      <vt:lpstr>ВсОШ по информатике: 1997-1999</vt:lpstr>
      <vt:lpstr>ВсОШ: 2000-2007</vt:lpstr>
      <vt:lpstr>ВсОШ: 2000-2006</vt:lpstr>
      <vt:lpstr>2004 год -  Принят Государственный образовательный стандарт (фед. компонент)</vt:lpstr>
      <vt:lpstr>ВсОШ: 2000-2006</vt:lpstr>
      <vt:lpstr>2007-2013: ВсОШ по информатике в интеграции с университетами</vt:lpstr>
      <vt:lpstr>2013 –  принят Порядок проведения ВсОШ</vt:lpstr>
      <vt:lpstr>ВсОШ 2005-2016 :  история новаций</vt:lpstr>
      <vt:lpstr>2005…..2018</vt:lpstr>
      <vt:lpstr>2016 - Россия – страна проведения  международной олимпиады по информатике</vt:lpstr>
      <vt:lpstr>Столица IOI 2016 – Казань</vt:lpstr>
      <vt:lpstr>Презентация PowerPoint</vt:lpstr>
      <vt:lpstr>IOI2016.ru</vt:lpstr>
      <vt:lpstr>ISIJ – Международная школа информатики ЮНИОР Татарстан - ИТ город «Иннополис», Лицей Иннополиса</vt:lpstr>
      <vt:lpstr>ВсОШ по информатике – география успеха</vt:lpstr>
      <vt:lpstr>Лидеры ВсОШ по информатике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по информатике: 30 лет истории</dc:title>
  <dc:creator>Julia</dc:creator>
  <cp:lastModifiedBy>Marina Tsvetkova</cp:lastModifiedBy>
  <cp:revision>54</cp:revision>
  <dcterms:created xsi:type="dcterms:W3CDTF">2016-11-28T09:26:17Z</dcterms:created>
  <dcterms:modified xsi:type="dcterms:W3CDTF">2018-09-27T08:33:26Z</dcterms:modified>
</cp:coreProperties>
</file>